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Fira Sans Extra Condensed Medium"/>
      <p:regular r:id="rId23"/>
      <p:bold r:id="rId24"/>
      <p:italic r:id="rId25"/>
      <p:boldItalic r:id="rId26"/>
    </p:embeddedFont>
    <p:embeddedFont>
      <p:font typeface="Roboto Condensed"/>
      <p:regular r:id="rId27"/>
      <p:bold r:id="rId28"/>
      <p:italic r:id="rId29"/>
      <p:boldItalic r:id="rId30"/>
    </p:embeddedFont>
    <p:embeddedFont>
      <p:font typeface="Squada One"/>
      <p:regular r:id="rId31"/>
    </p:embeddedFont>
    <p:embeddedFont>
      <p:font typeface="Roboto Condensed Light"/>
      <p:regular r:id="rId32"/>
      <p:bold r:id="rId33"/>
      <p:italic r:id="rId34"/>
      <p:boldItalic r:id="rId35"/>
    </p:embeddedFont>
    <p:embeddedFont>
      <p:font typeface="Exo 2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Vlbt8WT+jGJRcKEwfEZFykHge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quadaOne-regular.fntdata"/><Relationship Id="rId30" Type="http://schemas.openxmlformats.org/officeDocument/2006/relationships/font" Target="fonts/Roboto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bold.fntdata"/><Relationship Id="rId10" Type="http://schemas.openxmlformats.org/officeDocument/2006/relationships/slide" Target="slides/slide6.xml"/><Relationship Id="rId32" Type="http://schemas.openxmlformats.org/officeDocument/2006/relationships/font" Target="fonts/RobotoCondensedLight-regular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italic.fntdata"/><Relationship Id="rId15" Type="http://schemas.openxmlformats.org/officeDocument/2006/relationships/slide" Target="slides/slide11.xml"/><Relationship Id="rId37" Type="http://schemas.openxmlformats.org/officeDocument/2006/relationships/font" Target="fonts/Exo2-bold.fntdata"/><Relationship Id="rId14" Type="http://schemas.openxmlformats.org/officeDocument/2006/relationships/slide" Target="slides/slide10.xml"/><Relationship Id="rId36" Type="http://schemas.openxmlformats.org/officeDocument/2006/relationships/font" Target="fonts/Exo2-regular.fntdata"/><Relationship Id="rId17" Type="http://schemas.openxmlformats.org/officeDocument/2006/relationships/slide" Target="slides/slide13.xml"/><Relationship Id="rId39" Type="http://schemas.openxmlformats.org/officeDocument/2006/relationships/font" Target="fonts/Exo2-boldItalic.fntdata"/><Relationship Id="rId16" Type="http://schemas.openxmlformats.org/officeDocument/2006/relationships/slide" Target="slides/slide12.xml"/><Relationship Id="rId38" Type="http://schemas.openxmlformats.org/officeDocument/2006/relationships/font" Target="fonts/Exo2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b45cc4d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b45cc4d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4bb2ede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b4bb2ede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b4bb2ede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b4bb2ede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c13eafbe69c4d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2c13eafbe69c4d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d91bcd13e55e40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d91bcd13e55e40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b45cc4d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fb45cc4d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b4bb2ede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b4bb2ede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b4bb2ed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b4bb2ed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b45cc4d2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fb45cc4d2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54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54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3" name="Google Shape;63;p54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" name="Google Shape;64;p54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54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54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55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0" name="Google Shape;70;p5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56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" name="Google Shape;74;p56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" name="Google Shape;75;p56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6" name="Google Shape;76;p56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" name="Google Shape;77;p56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8" name="Google Shape;78;p56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56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" name="Google Shape;80;p56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" name="Google Shape;81;p56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" name="Google Shape;82;p56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56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4" name="Google Shape;84;p56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57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57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57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57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59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6" name="Google Shape;96;p59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60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60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60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60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" name="Google Shape;103;p60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60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" name="Google Shape;105;p60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60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1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2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62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2" name="Google Shape;112;p62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5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65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0" name="Google Shape;120;p65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7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67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67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47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47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4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47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47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" name="Google Shape;23;p47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47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47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7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47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7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7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" name="Google Shape;30;p47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47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" name="Google Shape;32;p47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7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7" name="Google Shape;37;p4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49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51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6" name="Google Shape;46;p51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2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5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53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4" name="Google Shape;54;p53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53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53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" name="Google Shape;57;p53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" name="Google Shape;58;p53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gif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gif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io Lart, Anatole Gonnon, Axel Cochepin, et Jacques Remy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" name="Google Shape;133;p1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SUDOKU SOLVER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KAZUKAKI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4" name="Google Shape;134;p1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SOLVER AFFICHAGE</a:t>
            </a:r>
            <a:endParaRPr/>
          </a:p>
        </p:txBody>
      </p:sp>
      <p:sp>
        <p:nvSpPr>
          <p:cNvPr id="234" name="Google Shape;234;p1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35" name="Google Shape;235;p16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Implémentation de l’algorithme de résolution d’un sudoku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Affichage grille résolue</a:t>
            </a:r>
            <a:endParaRPr/>
          </a:p>
        </p:txBody>
      </p:sp>
      <p:grpSp>
        <p:nvGrpSpPr>
          <p:cNvPr id="237" name="Google Shape;237;p16"/>
          <p:cNvGrpSpPr/>
          <p:nvPr/>
        </p:nvGrpSpPr>
        <p:grpSpPr>
          <a:xfrm>
            <a:off x="141642" y="110171"/>
            <a:ext cx="395755" cy="452872"/>
            <a:chOff x="-16401225" y="3683275"/>
            <a:chExt cx="267800" cy="306450"/>
          </a:xfrm>
        </p:grpSpPr>
        <p:sp>
          <p:nvSpPr>
            <p:cNvPr id="238" name="Google Shape;238;p16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fb45cc4d2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575" y="659900"/>
            <a:ext cx="2102850" cy="21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fb45cc4d26_1_0"/>
          <p:cNvSpPr txBox="1"/>
          <p:nvPr>
            <p:ph idx="4294967295" type="ctrTitle"/>
          </p:nvPr>
        </p:nvSpPr>
        <p:spPr>
          <a:xfrm>
            <a:off x="3235200" y="2868802"/>
            <a:ext cx="2673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Backtracking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1" name="Google Shape;251;gfb45cc4d26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5" y="1533100"/>
            <a:ext cx="18288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fb45cc4d26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0775" y="1533100"/>
            <a:ext cx="18288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fb45cc4d26_1_0"/>
          <p:cNvSpPr txBox="1"/>
          <p:nvPr>
            <p:ph idx="4294967295" type="ctrTitle"/>
          </p:nvPr>
        </p:nvSpPr>
        <p:spPr>
          <a:xfrm>
            <a:off x="112025" y="515248"/>
            <a:ext cx="26736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Grille non resolut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4" name="Google Shape;254;gfb45cc4d26_1_0"/>
          <p:cNvSpPr txBox="1"/>
          <p:nvPr>
            <p:ph idx="4294967295" type="ctrTitle"/>
          </p:nvPr>
        </p:nvSpPr>
        <p:spPr>
          <a:xfrm>
            <a:off x="6627025" y="541950"/>
            <a:ext cx="2052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Grille resolut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fb4bb2ede8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100" y="1207775"/>
            <a:ext cx="1948525" cy="27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fb4bb2ede8_2_9"/>
          <p:cNvSpPr txBox="1"/>
          <p:nvPr>
            <p:ph idx="4294967295" type="ctrTitle"/>
          </p:nvPr>
        </p:nvSpPr>
        <p:spPr>
          <a:xfrm>
            <a:off x="1359150" y="1061550"/>
            <a:ext cx="1856700" cy="30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chemeClr val="dk2"/>
                </a:solidFill>
              </a:rPr>
              <a:t>0 1  1  1 0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chemeClr val="dk2"/>
                </a:solidFill>
              </a:rPr>
              <a:t>1 0 0 0 1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chemeClr val="dk2"/>
                </a:solidFill>
              </a:rPr>
              <a:t>0 0 0 0 1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chemeClr val="dk2"/>
                </a:solidFill>
              </a:rPr>
              <a:t>0 0 0 1 0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chemeClr val="dk2"/>
                </a:solidFill>
              </a:rPr>
              <a:t>0 0 1 0 0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chemeClr val="dk2"/>
                </a:solidFill>
              </a:rPr>
              <a:t>0 1 0 0 0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chemeClr val="dk2"/>
                </a:solidFill>
              </a:rPr>
              <a:t>1  1  1  1  1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261" name="Google Shape;261;gfb4bb2ede8_2_9"/>
          <p:cNvSpPr/>
          <p:nvPr/>
        </p:nvSpPr>
        <p:spPr>
          <a:xfrm>
            <a:off x="4127025" y="2385138"/>
            <a:ext cx="852900" cy="3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fb4bb2ede8_2_9"/>
          <p:cNvSpPr txBox="1"/>
          <p:nvPr>
            <p:ph idx="4294967295" type="ctrTitle"/>
          </p:nvPr>
        </p:nvSpPr>
        <p:spPr>
          <a:xfrm>
            <a:off x="2030250" y="527850"/>
            <a:ext cx="4926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Dessin d’un nombre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fb4bb2ede8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050" y="887125"/>
            <a:ext cx="3669076" cy="366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fb4bb2ede8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375" y="1778437"/>
            <a:ext cx="1586625" cy="15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fb4bb2ede8_2_20"/>
          <p:cNvSpPr txBox="1"/>
          <p:nvPr>
            <p:ph idx="4294967295" type="ctrTitle"/>
          </p:nvPr>
        </p:nvSpPr>
        <p:spPr>
          <a:xfrm>
            <a:off x="2014525" y="353425"/>
            <a:ext cx="4926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Dessin de la grille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/>
          <p:nvPr>
            <p:ph type="ctrTitle"/>
          </p:nvPr>
        </p:nvSpPr>
        <p:spPr>
          <a:xfrm flipH="1">
            <a:off x="888674" y="2193800"/>
            <a:ext cx="5954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RESEAU DE NEURONES</a:t>
            </a:r>
            <a:endParaRPr/>
          </a:p>
        </p:txBody>
      </p:sp>
      <p:sp>
        <p:nvSpPr>
          <p:cNvPr id="275" name="Google Shape;275;p19"/>
          <p:cNvSpPr txBox="1"/>
          <p:nvPr>
            <p:ph idx="2" type="title"/>
          </p:nvPr>
        </p:nvSpPr>
        <p:spPr>
          <a:xfrm flipH="1">
            <a:off x="8887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76" name="Google Shape;276;p19"/>
          <p:cNvCxnSpPr/>
          <p:nvPr/>
        </p:nvCxnSpPr>
        <p:spPr>
          <a:xfrm>
            <a:off x="7904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19"/>
          <p:cNvSpPr txBox="1"/>
          <p:nvPr>
            <p:ph idx="1" type="subTitle"/>
          </p:nvPr>
        </p:nvSpPr>
        <p:spPr>
          <a:xfrm>
            <a:off x="8887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Implémentation de la fonction XOR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c13eafbe69c4d0_0"/>
          <p:cNvSpPr txBox="1"/>
          <p:nvPr>
            <p:ph idx="1" type="subTitle"/>
          </p:nvPr>
        </p:nvSpPr>
        <p:spPr>
          <a:xfrm>
            <a:off x="3728094" y="4093675"/>
            <a:ext cx="5016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Fonctionnement du réseau de neurones de l</a:t>
            </a:r>
            <a:r>
              <a:rPr lang="en"/>
              <a:t>’entrée vers la sortie (propagation avant)</a:t>
            </a:r>
            <a:endParaRPr/>
          </a:p>
        </p:txBody>
      </p:sp>
      <p:sp>
        <p:nvSpPr>
          <p:cNvPr id="283" name="Google Shape;283;g22c13eafbe69c4d0_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propagation</a:t>
            </a:r>
            <a:endParaRPr/>
          </a:p>
        </p:txBody>
      </p:sp>
      <p:pic>
        <p:nvPicPr>
          <p:cNvPr id="284" name="Google Shape;284;g22c13eafbe69c4d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175" y="1449581"/>
            <a:ext cx="4433025" cy="249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2c13eafbe69c4d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34" y="3149849"/>
            <a:ext cx="1945850" cy="7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2c13eafbe69c4d0_0"/>
          <p:cNvSpPr txBox="1"/>
          <p:nvPr>
            <p:ph idx="1" type="subTitle"/>
          </p:nvPr>
        </p:nvSpPr>
        <p:spPr>
          <a:xfrm>
            <a:off x="758050" y="4093675"/>
            <a:ext cx="1945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 sigmoïde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91bcd13e55e405_2"/>
          <p:cNvSpPr txBox="1"/>
          <p:nvPr>
            <p:ph idx="1" type="subTitle"/>
          </p:nvPr>
        </p:nvSpPr>
        <p:spPr>
          <a:xfrm>
            <a:off x="2203793" y="4344486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Fonctionnement du réseau de neurones de la sortie vers l</a:t>
            </a:r>
            <a:r>
              <a:rPr lang="en"/>
              <a:t>’entrée</a:t>
            </a:r>
            <a:r>
              <a:rPr lang="en"/>
              <a:t> (propagation arrière)</a:t>
            </a:r>
            <a:endParaRPr/>
          </a:p>
        </p:txBody>
      </p:sp>
      <p:sp>
        <p:nvSpPr>
          <p:cNvPr id="292" name="Google Shape;292;g6d91bcd13e55e405_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propagation</a:t>
            </a:r>
            <a:endParaRPr/>
          </a:p>
        </p:txBody>
      </p:sp>
      <p:pic>
        <p:nvPicPr>
          <p:cNvPr id="293" name="Google Shape;293;g6d91bcd13e55e405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825" y="1707475"/>
            <a:ext cx="4426355" cy="24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9" name="Google Shape;299;p2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300" name="Google Shape;300;p2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2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b45cc4d26_0_0"/>
          <p:cNvSpPr txBox="1"/>
          <p:nvPr>
            <p:ph type="ctrTitle"/>
          </p:nvPr>
        </p:nvSpPr>
        <p:spPr>
          <a:xfrm>
            <a:off x="2170950" y="1237650"/>
            <a:ext cx="4802100" cy="26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MERCI POUR VOTRE </a:t>
            </a:r>
            <a:r>
              <a:rPr lang="en" sz="4000"/>
              <a:t>ÉCOUTE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SOMMAIRE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" name="Google Shape;140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" name="Google Shape;141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Blabla</a:t>
            </a:r>
            <a:endParaRPr/>
          </a:p>
        </p:txBody>
      </p:sp>
      <p:sp>
        <p:nvSpPr>
          <p:cNvPr id="142" name="Google Shape;142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TRAITEMENT IMAGE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Io Lart</a:t>
            </a:r>
            <a:endParaRPr/>
          </a:p>
        </p:txBody>
      </p:sp>
      <p:sp>
        <p:nvSpPr>
          <p:cNvPr id="144" name="Google Shape;144;p3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3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7" name="Google Shape;147;p3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3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3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3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p3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DETECTION</a:t>
            </a:r>
            <a:r>
              <a:rPr lang="en"/>
              <a:t> DECOUPAGE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Axel Cochepin</a:t>
            </a:r>
            <a:endParaRPr/>
          </a:p>
        </p:txBody>
      </p:sp>
      <p:sp>
        <p:nvSpPr>
          <p:cNvPr id="154" name="Google Shape;154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SOLVER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AFFICHAGE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Anatole Gonnon</a:t>
            </a:r>
            <a:endParaRPr/>
          </a:p>
        </p:txBody>
      </p:sp>
      <p:sp>
        <p:nvSpPr>
          <p:cNvPr id="156" name="Google Shape;156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RESEAUX DE NEURONES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Jacques Remy</a:t>
            </a:r>
            <a:endParaRPr/>
          </a:p>
        </p:txBody>
      </p:sp>
      <p:sp>
        <p:nvSpPr>
          <p:cNvPr id="158" name="Google Shape;158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CONCLUSION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9" name="Google Shape;159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Blabla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" name="Google Shape;165;p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6" name="Google Shape;166;p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Présentation du projet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TRAITEMENT IMAGE</a:t>
            </a:r>
            <a:endParaRPr/>
          </a:p>
        </p:txBody>
      </p:sp>
      <p:sp>
        <p:nvSpPr>
          <p:cNvPr id="173" name="Google Shape;173;p7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4" name="Google Shape;174;p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Chargement d’une image et suppression des couleurs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Rotation manuelle de l’image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b4bb2ede8_1_5"/>
          <p:cNvSpPr txBox="1"/>
          <p:nvPr>
            <p:ph type="ctrTitle"/>
          </p:nvPr>
        </p:nvSpPr>
        <p:spPr>
          <a:xfrm>
            <a:off x="2621100" y="270925"/>
            <a:ext cx="3901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Suppression des couleurs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gfb4bb2ede8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025" y="885025"/>
            <a:ext cx="6633958" cy="39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b4bb2ede8_1_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 manuelle de l’image</a:t>
            </a:r>
            <a:endParaRPr/>
          </a:p>
        </p:txBody>
      </p:sp>
      <p:pic>
        <p:nvPicPr>
          <p:cNvPr id="187" name="Google Shape;187;gfb4bb2ede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088" y="1077825"/>
            <a:ext cx="6347829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type="ctrTitle"/>
          </p:nvPr>
        </p:nvSpPr>
        <p:spPr>
          <a:xfrm flipH="1">
            <a:off x="2014452" y="1347050"/>
            <a:ext cx="66216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DETECTION DECOUPAGE</a:t>
            </a:r>
            <a:endParaRPr/>
          </a:p>
        </p:txBody>
      </p:sp>
      <p:sp>
        <p:nvSpPr>
          <p:cNvPr id="193" name="Google Shape;193;p12"/>
          <p:cNvSpPr txBox="1"/>
          <p:nvPr>
            <p:ph idx="2" type="title"/>
          </p:nvPr>
        </p:nvSpPr>
        <p:spPr>
          <a:xfrm flipH="1">
            <a:off x="56567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4" name="Google Shape;194;p1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12"/>
          <p:cNvSpPr txBox="1"/>
          <p:nvPr>
            <p:ph idx="1" type="subTitle"/>
          </p:nvPr>
        </p:nvSpPr>
        <p:spPr>
          <a:xfrm>
            <a:off x="3761176" y="2743000"/>
            <a:ext cx="4798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Détection de la grille et de la position des cases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Découpage de l’image (sauvegarde de chaque case sous la forme d’une image)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DETECTION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1" name="Google Shape;201;p11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IMAGE BINARISE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2" name="Google Shape;202;p11"/>
          <p:cNvSpPr txBox="1"/>
          <p:nvPr>
            <p:ph idx="1" type="subTitle"/>
          </p:nvPr>
        </p:nvSpPr>
        <p:spPr>
          <a:xfrm>
            <a:off x="872450" y="29380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Récupération image binarisé, rotationné et relativement cadré sur la grille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3" name="Google Shape;203;p11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DETECTION LIGNES COLONNES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4" name="Google Shape;204;p11"/>
          <p:cNvSpPr txBox="1"/>
          <p:nvPr>
            <p:ph idx="4" type="subTitle"/>
          </p:nvPr>
        </p:nvSpPr>
        <p:spPr>
          <a:xfrm>
            <a:off x="3462900" y="17845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Détection lignes et colonnes :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Parcours pixel/pixel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Taille / 2.5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Histogrammes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5" name="Google Shape;205;p11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ISOLATION GRILLE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11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Coordonnées coin haut gauche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Soustraction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Copie pixel/pixel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07" name="Google Shape;207;p11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11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9" name="Google Shape;209;p11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210" name="Google Shape;210;p11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4" name="Google Shape;21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38" y="1309325"/>
            <a:ext cx="1944327" cy="149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13" y="3232213"/>
            <a:ext cx="2060587" cy="160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5187" y="1304225"/>
            <a:ext cx="1700821" cy="14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b45cc4d26_0_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SEGMENTATION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2" name="Google Shape;222;gfb45cc4d26_0_27"/>
          <p:cNvSpPr txBox="1"/>
          <p:nvPr>
            <p:ph idx="3" type="ctrTitle"/>
          </p:nvPr>
        </p:nvSpPr>
        <p:spPr>
          <a:xfrm>
            <a:off x="5680225" y="20446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DECOUPAGE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3" name="Google Shape;223;gfb45cc4d26_0_27"/>
          <p:cNvSpPr txBox="1"/>
          <p:nvPr>
            <p:ph idx="4" type="subTitle"/>
          </p:nvPr>
        </p:nvSpPr>
        <p:spPr>
          <a:xfrm>
            <a:off x="5907925" y="14816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Division par 9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Parcours image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Sauvegarde des 81 images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4" name="Google Shape;224;gfb45cc4d26_0_27"/>
          <p:cNvSpPr txBox="1"/>
          <p:nvPr>
            <p:ph idx="5" type="ctrTitle"/>
          </p:nvPr>
        </p:nvSpPr>
        <p:spPr>
          <a:xfrm>
            <a:off x="1008675" y="2799538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GRILLE ISOLE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gfb45cc4d26_0_27"/>
          <p:cNvSpPr txBox="1"/>
          <p:nvPr>
            <p:ph idx="6" type="subTitle"/>
          </p:nvPr>
        </p:nvSpPr>
        <p:spPr>
          <a:xfrm>
            <a:off x="1236375" y="308530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Récupération grille traité et isolé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Avec les données de ses caractéristiques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26" name="Google Shape;226;gfb45cc4d26_0_27"/>
          <p:cNvCxnSpPr/>
          <p:nvPr/>
        </p:nvCxnSpPr>
        <p:spPr>
          <a:xfrm>
            <a:off x="4572000" y="2189500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7" name="Google Shape;227;gfb45cc4d26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062" y="1299050"/>
            <a:ext cx="1700821" cy="14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fb45cc4d26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688" y="2522221"/>
            <a:ext cx="2444676" cy="136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